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83" r:id="rId2"/>
    <p:sldId id="379" r:id="rId3"/>
    <p:sldId id="392" r:id="rId4"/>
    <p:sldId id="394" r:id="rId5"/>
    <p:sldId id="381" r:id="rId6"/>
    <p:sldId id="384" r:id="rId7"/>
    <p:sldId id="380" r:id="rId8"/>
    <p:sldId id="385" r:id="rId9"/>
    <p:sldId id="395" r:id="rId10"/>
    <p:sldId id="389" r:id="rId11"/>
    <p:sldId id="396" r:id="rId12"/>
    <p:sldId id="397" r:id="rId13"/>
    <p:sldId id="391" r:id="rId14"/>
    <p:sldId id="398" r:id="rId15"/>
    <p:sldId id="393" r:id="rId16"/>
  </p:sldIdLst>
  <p:sldSz cx="9144000" cy="6858000" type="screen4x3"/>
  <p:notesSz cx="6797675" cy="9926638"/>
  <p:embeddedFontLst>
    <p:embeddedFont>
      <p:font typeface="Century Gothic" pitchFamily="34" charset="0"/>
      <p:regular r:id="rId19"/>
      <p:bold r:id="rId20"/>
      <p:italic r:id="rId21"/>
      <p:boldItalic r:id="rId22"/>
    </p:embeddedFont>
    <p:embeddedFont>
      <p:font typeface="ＭＳ Ｐゴシック" pitchFamily="34" charset="-128"/>
      <p:regular r:id="rId23"/>
    </p:embeddedFont>
    <p:embeddedFont>
      <p:font typeface="Calibri" pitchFamily="34" charset="0"/>
      <p:regular r:id="rId24"/>
      <p:bold r:id="rId25"/>
      <p:italic r:id="rId26"/>
      <p:boldItalic r:id="rId27"/>
    </p:embeddedFont>
    <p:embeddedFont>
      <p:font typeface="Swiss 721" pitchFamily="2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3366CC"/>
    <a:srgbClr val="DDDDDD"/>
    <a:srgbClr val="FFFFFF"/>
    <a:srgbClr val="31859C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 autoAdjust="0"/>
    <p:restoredTop sz="94247" autoAdjust="0"/>
  </p:normalViewPr>
  <p:slideViewPr>
    <p:cSldViewPr>
      <p:cViewPr varScale="1">
        <p:scale>
          <a:sx n="70" d="100"/>
          <a:sy n="70" d="100"/>
        </p:scale>
        <p:origin x="-1302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-2340" y="-108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A7E9E8-039D-4C46-8E09-A75762C389AE}" type="datetimeFigureOut">
              <a:rPr lang="it-IT" smtClean="0"/>
              <a:pPr/>
              <a:t>21/04/2015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ACFF46-8C82-418E-806A-11436D56480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45794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23268-0D8B-4A0F-8CC7-C14D0ABC0412}" type="datetimeFigureOut">
              <a:rPr lang="en-US" smtClean="0"/>
              <a:pPr/>
              <a:t>4/21/2015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18F78-6603-450A-9988-902F3EDC9BD2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325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61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8E4391-1A37-E041-B328-826AD979A31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654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3D7740-59D8-F64B-9BF8-49E37A0DF36B}" type="slidenum">
              <a:rPr lang="en-GB"/>
              <a:pPr/>
              <a:t>2</a:t>
            </a:fld>
            <a:endParaRPr lang="en-GB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it-IT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3D7740-59D8-F64B-9BF8-49E37A0DF36B}" type="slidenum">
              <a:rPr lang="en-GB"/>
              <a:pPr/>
              <a:t>3</a:t>
            </a:fld>
            <a:endParaRPr lang="en-GB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it-IT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3D7740-59D8-F64B-9BF8-49E37A0DF36B}" type="slidenum">
              <a:rPr lang="en-GB"/>
              <a:pPr/>
              <a:t>4</a:t>
            </a:fld>
            <a:endParaRPr lang="en-GB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it-IT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FDF6235-00CC-5C40-94CA-1EE1CF30159A}" type="slidenum">
              <a:rPr lang="en-GB"/>
              <a:pPr/>
              <a:t>5</a:t>
            </a:fld>
            <a:endParaRPr lang="en-GB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it-IT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3D7740-59D8-F64B-9BF8-49E37A0DF36B}" type="slidenum">
              <a:rPr lang="en-GB"/>
              <a:pPr/>
              <a:t>9</a:t>
            </a:fld>
            <a:endParaRPr lang="en-GB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it-IT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3D7740-59D8-F64B-9BF8-49E37A0DF36B}" type="slidenum">
              <a:rPr lang="en-GB"/>
              <a:pPr/>
              <a:t>12</a:t>
            </a:fld>
            <a:endParaRPr lang="en-GB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it-IT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/>
          <a:lstStyle>
            <a:lvl1pPr algn="l">
              <a:defRPr sz="3200">
                <a:latin typeface="Century Gothic"/>
                <a:cs typeface="Century Gothic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Century Gothic"/>
                <a:cs typeface="Century Gothic"/>
              </a:defRPr>
            </a:lvl1pPr>
            <a:lvl2pPr>
              <a:defRPr sz="2000">
                <a:latin typeface="Century Gothic"/>
                <a:cs typeface="Century Gothic"/>
              </a:defRPr>
            </a:lvl2pPr>
            <a:lvl3pPr>
              <a:defRPr sz="2000">
                <a:latin typeface="Century Gothic"/>
                <a:cs typeface="Century Gothic"/>
              </a:defRPr>
            </a:lvl3pPr>
            <a:lvl4pPr>
              <a:defRPr sz="2000">
                <a:latin typeface="Century Gothic"/>
                <a:cs typeface="Century Gothic"/>
              </a:defRPr>
            </a:lvl4pPr>
            <a:lvl5pPr>
              <a:defRPr sz="2000">
                <a:latin typeface="Century Gothic"/>
                <a:cs typeface="Century Gothic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613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5025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71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Gill Sans Display MT Pro BdCn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Gill Sans MT Pro Medium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Gill Sans MT Pro Medium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Gill Sans MT Pro Medium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Gill Sans MT Pro Medium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Gill Sans MT Pro Medium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5472" b="17453"/>
          <a:stretch/>
        </p:blipFill>
        <p:spPr>
          <a:xfrm>
            <a:off x="193417" y="731264"/>
            <a:ext cx="8753367" cy="422287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180528" y="6301769"/>
            <a:ext cx="496855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rPr>
              <a:t>MSc</a:t>
            </a:r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rPr>
              <a:t>Environmental</a:t>
            </a:r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rPr>
              <a:t> and Land Planning </a:t>
            </a:r>
            <a:r>
              <a:rPr lang="it-IT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rPr>
              <a:t>Engineering</a:t>
            </a: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Century Gothic" pitchFamily="34" charset="0"/>
            </a:endParaRPr>
          </a:p>
          <a:p>
            <a:pPr algn="r"/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  <a:cs typeface="Century Gothic"/>
              </a:rPr>
              <a:t>School </a:t>
            </a: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  <a:cs typeface="Century Gothic"/>
              </a:rPr>
              <a:t>of Civil , Environmental </a:t>
            </a: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  <a:cs typeface="Century Gothic"/>
              </a:rPr>
              <a:t>and </a:t>
            </a: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  <a:cs typeface="Century Gothic"/>
              </a:rPr>
              <a:t>Land Planning </a:t>
            </a: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  <a:cs typeface="Century Gothic"/>
              </a:rPr>
              <a:t>Engineering  </a:t>
            </a:r>
          </a:p>
          <a:p>
            <a:pPr marL="228600" indent="-228600" algn="r">
              <a:buAutoNum type="alphaUcPeriod"/>
            </a:pPr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Century Gothic" pitchFamily="34" charset="0"/>
            </a:endParaRPr>
          </a:p>
          <a:p>
            <a:pPr algn="r"/>
            <a:endParaRPr lang="it-IT" sz="1200" dirty="0">
              <a:solidFill>
                <a:schemeClr val="tx1">
                  <a:lumMod val="65000"/>
                  <a:lumOff val="35000"/>
                </a:schemeClr>
              </a:solidFill>
              <a:latin typeface="Century Gothic" pitchFamily="34" charset="0"/>
            </a:endParaRPr>
          </a:p>
          <a:p>
            <a:pPr algn="r"/>
            <a:endParaRPr 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Century Gothic" pitchFamily="34" charset="0"/>
              <a:cs typeface="Century Gothic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3416" y="3861048"/>
            <a:ext cx="8753367" cy="10763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3" name="Titolo 1"/>
          <p:cNvSpPr txBox="1">
            <a:spLocks/>
          </p:cNvSpPr>
          <p:nvPr/>
        </p:nvSpPr>
        <p:spPr bwMode="auto">
          <a:xfrm>
            <a:off x="249808" y="3861048"/>
            <a:ext cx="8642672" cy="995412"/>
          </a:xfrm>
          <a:prstGeom prst="rect">
            <a:avLst/>
          </a:prstGeom>
          <a:noFill/>
          <a:ln>
            <a:noFill/>
          </a:ln>
          <a:extLst/>
        </p:spPr>
        <p:txBody>
          <a:bodyPr anchor="t"/>
          <a:lstStyle>
            <a:lvl1pPr defTabSz="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/>
            <a:r>
              <a:rPr lang="en-US" sz="2800" dirty="0" smtClean="0">
                <a:solidFill>
                  <a:schemeClr val="bg1"/>
                </a:solidFill>
                <a:latin typeface="Swiss 721" pitchFamily="2" charset="0"/>
              </a:rPr>
              <a:t>This is the title of my master thesis/this presentation</a:t>
            </a:r>
            <a:endParaRPr lang="en-US" sz="2800" dirty="0">
              <a:solidFill>
                <a:schemeClr val="bg1"/>
              </a:solidFill>
              <a:latin typeface="Swiss 721" pitchFamily="2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7092280" y="5013176"/>
            <a:ext cx="1802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wiss 721" pitchFamily="2" charset="0"/>
                <a:cs typeface="Century Gothic"/>
              </a:rPr>
              <a:t>Mario Rossi</a:t>
            </a:r>
            <a:endParaRPr lang="it-IT" sz="2000" b="1" dirty="0">
              <a:solidFill>
                <a:schemeClr val="tx1">
                  <a:lumMod val="75000"/>
                  <a:lumOff val="25000"/>
                </a:schemeClr>
              </a:solidFill>
              <a:latin typeface="Swiss 721" pitchFamily="2" charset="0"/>
              <a:cs typeface="Century Gothic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5060739" y="5373216"/>
            <a:ext cx="38651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1600" dirty="0" smtClean="0">
                <a:latin typeface="Century Gothic"/>
                <a:cs typeface="Century Gothic"/>
              </a:rPr>
              <a:t>Relatore: </a:t>
            </a:r>
            <a:r>
              <a:rPr lang="it-IT" sz="1600" dirty="0" smtClean="0">
                <a:latin typeface="Century Gothic"/>
                <a:cs typeface="Century Gothic"/>
              </a:rPr>
              <a:t>Prof. Andrea Castelletti</a:t>
            </a:r>
          </a:p>
          <a:p>
            <a:pPr algn="r"/>
            <a:r>
              <a:rPr lang="it-IT" sz="1600" dirty="0" smtClean="0">
                <a:latin typeface="Century Gothic"/>
                <a:cs typeface="Century Gothic"/>
              </a:rPr>
              <a:t>Controrelatore</a:t>
            </a:r>
            <a:r>
              <a:rPr lang="it-IT" sz="1600" dirty="0" smtClean="0">
                <a:latin typeface="Century Gothic"/>
                <a:cs typeface="Century Gothic"/>
              </a:rPr>
              <a:t>: </a:t>
            </a:r>
            <a:r>
              <a:rPr lang="it-IT" sz="1600" dirty="0" smtClean="0">
                <a:latin typeface="Century Gothic"/>
                <a:cs typeface="Century Gothic"/>
              </a:rPr>
              <a:t>Prof./</a:t>
            </a:r>
            <a:r>
              <a:rPr lang="it-IT" sz="1600" dirty="0" err="1" smtClean="0">
                <a:latin typeface="Century Gothic"/>
                <a:cs typeface="Century Gothic"/>
              </a:rPr>
              <a:t>Eng</a:t>
            </a:r>
            <a:r>
              <a:rPr lang="it-IT" sz="1600" dirty="0" smtClean="0">
                <a:latin typeface="Century Gothic"/>
                <a:cs typeface="Century Gothic"/>
              </a:rPr>
              <a:t>. </a:t>
            </a:r>
            <a:r>
              <a:rPr lang="it-IT" sz="1600" dirty="0" smtClean="0">
                <a:latin typeface="Century Gothic"/>
                <a:cs typeface="Century Gothic"/>
              </a:rPr>
              <a:t>Mario Rossi</a:t>
            </a:r>
            <a:endParaRPr lang="it-IT" sz="1600" dirty="0">
              <a:latin typeface="Century Gothic"/>
              <a:cs typeface="Century Gothic"/>
            </a:endParaRPr>
          </a:p>
        </p:txBody>
      </p:sp>
      <p:sp>
        <p:nvSpPr>
          <p:cNvPr id="9" name="Titolo 1"/>
          <p:cNvSpPr txBox="1">
            <a:spLocks/>
          </p:cNvSpPr>
          <p:nvPr/>
        </p:nvSpPr>
        <p:spPr bwMode="auto">
          <a:xfrm>
            <a:off x="7020272" y="321586"/>
            <a:ext cx="1872906" cy="365575"/>
          </a:xfrm>
          <a:prstGeom prst="rect">
            <a:avLst/>
          </a:prstGeom>
          <a:noFill/>
          <a:ln>
            <a:noFill/>
          </a:ln>
          <a:extLst/>
        </p:spPr>
        <p:txBody>
          <a:bodyPr anchor="t"/>
          <a:lstStyle>
            <a:lvl1pPr defTabSz="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Swiss 721" pitchFamily="2" charset="0"/>
              </a:rPr>
              <a:t>22 April 2015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Swiss 721" pitchFamily="2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5023285" y="6309320"/>
            <a:ext cx="1359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2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cs typeface="Century Gothic"/>
              </a:rPr>
              <a:t>Academic</a:t>
            </a:r>
            <a:r>
              <a:rPr lang="it-IT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lang="it-IT" sz="12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cs typeface="Century Gothic"/>
              </a:rPr>
              <a:t>year</a:t>
            </a:r>
            <a:endParaRPr lang="it-IT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Century Gothic"/>
              <a:cs typeface="Century Gothic"/>
            </a:endParaRPr>
          </a:p>
          <a:p>
            <a:pPr algn="ctr"/>
            <a:r>
              <a:rPr lang="it-IT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cs typeface="Century Gothic"/>
              </a:rPr>
              <a:t>2014-15</a:t>
            </a:r>
            <a:endParaRPr lang="it-IT" sz="1200" dirty="0">
              <a:solidFill>
                <a:schemeClr val="tx1">
                  <a:lumMod val="75000"/>
                  <a:lumOff val="25000"/>
                </a:schemeClr>
              </a:solidFill>
              <a:latin typeface="Century Gothic"/>
              <a:cs typeface="Century Gothic"/>
            </a:endParaRPr>
          </a:p>
        </p:txBody>
      </p:sp>
      <p:pic>
        <p:nvPicPr>
          <p:cNvPr id="11" name="Picture 9"/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864" y="6309627"/>
            <a:ext cx="1077488" cy="4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0" descr="logo1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368" y="6309627"/>
            <a:ext cx="1116427" cy="4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Connettore 1 12"/>
          <p:cNvCxnSpPr/>
          <p:nvPr/>
        </p:nvCxnSpPr>
        <p:spPr>
          <a:xfrm>
            <a:off x="4932040" y="6301769"/>
            <a:ext cx="0" cy="43985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1 14"/>
          <p:cNvCxnSpPr/>
          <p:nvPr/>
        </p:nvCxnSpPr>
        <p:spPr>
          <a:xfrm>
            <a:off x="6516216" y="6309320"/>
            <a:ext cx="0" cy="43985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407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WORKPLAN</a:t>
            </a:r>
            <a:endParaRPr lang="it-IT" dirty="0">
              <a:solidFill>
                <a:schemeClr val="tx1">
                  <a:lumMod val="75000"/>
                  <a:lumOff val="25000"/>
                </a:schemeClr>
              </a:solidFill>
              <a:latin typeface="Bebas Neue" pitchFamily="34" charset="0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 smtClean="0"/>
              <a:t>Define</a:t>
            </a:r>
            <a:r>
              <a:rPr lang="it-IT" dirty="0" smtClean="0"/>
              <a:t> a </a:t>
            </a:r>
            <a:r>
              <a:rPr lang="it-IT" dirty="0" err="1" smtClean="0"/>
              <a:t>workflow</a:t>
            </a:r>
            <a:r>
              <a:rPr lang="it-IT" dirty="0" smtClean="0"/>
              <a:t> and a set of </a:t>
            </a:r>
            <a:r>
              <a:rPr lang="it-IT" dirty="0" err="1" smtClean="0"/>
              <a:t>experiments</a:t>
            </a:r>
            <a:r>
              <a:rPr lang="it-IT" dirty="0" smtClean="0"/>
              <a:t> </a:t>
            </a:r>
            <a:r>
              <a:rPr lang="it-IT" dirty="0" err="1" smtClean="0"/>
              <a:t>you</a:t>
            </a:r>
            <a:r>
              <a:rPr lang="it-IT" dirty="0" smtClean="0"/>
              <a:t> are planning to </a:t>
            </a:r>
            <a:r>
              <a:rPr lang="it-IT" dirty="0" err="1" smtClean="0"/>
              <a:t>run</a:t>
            </a:r>
            <a:r>
              <a:rPr lang="it-IT" dirty="0" smtClean="0"/>
              <a:t>.</a:t>
            </a:r>
          </a:p>
          <a:p>
            <a:r>
              <a:rPr lang="it-IT" dirty="0" err="1" smtClean="0"/>
              <a:t>Flowchart</a:t>
            </a:r>
            <a:r>
              <a:rPr lang="it-IT" dirty="0" smtClean="0"/>
              <a:t>/</a:t>
            </a:r>
            <a:r>
              <a:rPr lang="it-IT" dirty="0" err="1" smtClean="0"/>
              <a:t>disgrams</a:t>
            </a:r>
            <a:r>
              <a:rPr lang="it-IT" dirty="0" smtClean="0"/>
              <a:t> can help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6957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PRELIMINARY </a:t>
            </a:r>
            <a:r>
              <a:rPr lang="it-IT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Results</a:t>
            </a:r>
            <a:endParaRPr lang="it-IT" dirty="0">
              <a:solidFill>
                <a:schemeClr val="tx1">
                  <a:lumMod val="75000"/>
                  <a:lumOff val="25000"/>
                </a:schemeClr>
              </a:solidFill>
              <a:latin typeface="Bebas Neue" pitchFamily="34" charset="0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And </a:t>
            </a:r>
            <a:r>
              <a:rPr lang="it-IT" dirty="0" err="1" smtClean="0"/>
              <a:t>here</a:t>
            </a:r>
            <a:r>
              <a:rPr lang="it-IT" dirty="0" smtClean="0"/>
              <a:t> </a:t>
            </a:r>
            <a:r>
              <a:rPr lang="it-IT" dirty="0" err="1" smtClean="0"/>
              <a:t>you</a:t>
            </a:r>
            <a:r>
              <a:rPr lang="it-IT" dirty="0" smtClean="0"/>
              <a:t> can </a:t>
            </a:r>
            <a:r>
              <a:rPr lang="it-IT" dirty="0" err="1" smtClean="0"/>
              <a:t>describe</a:t>
            </a:r>
            <a:r>
              <a:rPr lang="it-IT" dirty="0" smtClean="0"/>
              <a:t> the </a:t>
            </a:r>
            <a:r>
              <a:rPr lang="it-IT" dirty="0" err="1" smtClean="0"/>
              <a:t>results</a:t>
            </a:r>
            <a:r>
              <a:rPr lang="it-IT" dirty="0" smtClean="0"/>
              <a:t> </a:t>
            </a:r>
            <a:r>
              <a:rPr lang="it-IT" dirty="0" err="1" smtClean="0"/>
              <a:t>you</a:t>
            </a:r>
            <a:r>
              <a:rPr lang="it-IT" dirty="0" smtClean="0"/>
              <a:t> </a:t>
            </a:r>
            <a:r>
              <a:rPr lang="it-IT" dirty="0" err="1" smtClean="0"/>
              <a:t>got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78256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2636912"/>
            <a:ext cx="8229600" cy="634082"/>
          </a:xfrm>
        </p:spPr>
        <p:txBody>
          <a:bodyPr/>
          <a:lstStyle/>
          <a:p>
            <a:pPr algn="ctr"/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PHASE III</a:t>
            </a:r>
            <a:b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</a:br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/>
            </a:r>
            <a:b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</a:br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FINAL STORYLINE</a:t>
            </a:r>
            <a:b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</a:br>
            <a:endParaRPr lang="it-IT" dirty="0">
              <a:solidFill>
                <a:schemeClr val="tx1">
                  <a:lumMod val="75000"/>
                  <a:lumOff val="25000"/>
                </a:schemeClr>
              </a:solidFill>
              <a:latin typeface="Bebas Ne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536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it-IT" dirty="0" smtClean="0">
                <a:latin typeface="Bebas Neue" pitchFamily="34" charset="0"/>
              </a:rPr>
              <a:t>STORYLINE</a:t>
            </a:r>
            <a:endParaRPr lang="it-IT" dirty="0">
              <a:latin typeface="Bebas Neue" pitchFamily="34" charset="0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err="1" smtClean="0"/>
              <a:t>Define</a:t>
            </a:r>
            <a:r>
              <a:rPr lang="it-IT" dirty="0" smtClean="0"/>
              <a:t> the </a:t>
            </a:r>
            <a:r>
              <a:rPr lang="it-IT" dirty="0" err="1" smtClean="0"/>
              <a:t>storyline</a:t>
            </a:r>
            <a:r>
              <a:rPr lang="it-IT" dirty="0" smtClean="0"/>
              <a:t> </a:t>
            </a:r>
            <a:r>
              <a:rPr lang="it-IT" dirty="0" err="1" smtClean="0"/>
              <a:t>you</a:t>
            </a:r>
            <a:r>
              <a:rPr lang="it-IT" dirty="0" smtClean="0"/>
              <a:t> </a:t>
            </a:r>
            <a:r>
              <a:rPr lang="it-IT" dirty="0" err="1" smtClean="0"/>
              <a:t>would</a:t>
            </a:r>
            <a:r>
              <a:rPr lang="it-IT" dirty="0" smtClean="0"/>
              <a:t> </a:t>
            </a:r>
            <a:r>
              <a:rPr lang="it-IT" dirty="0" err="1" smtClean="0"/>
              <a:t>like</a:t>
            </a:r>
            <a:r>
              <a:rPr lang="it-IT" dirty="0" smtClean="0"/>
              <a:t> to </a:t>
            </a:r>
            <a:r>
              <a:rPr lang="it-IT" dirty="0" err="1" smtClean="0"/>
              <a:t>follow</a:t>
            </a:r>
            <a:r>
              <a:rPr lang="it-IT" dirty="0" smtClean="0"/>
              <a:t> in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final</a:t>
            </a:r>
            <a:r>
              <a:rPr lang="it-IT" dirty="0" smtClean="0"/>
              <a:t> </a:t>
            </a:r>
            <a:r>
              <a:rPr lang="it-IT" dirty="0" err="1" smtClean="0"/>
              <a:t>thesis</a:t>
            </a:r>
            <a:r>
              <a:rPr lang="it-IT" dirty="0" smtClean="0"/>
              <a:t> </a:t>
            </a:r>
            <a:r>
              <a:rPr lang="it-IT" dirty="0" err="1" smtClean="0"/>
              <a:t>presentation</a:t>
            </a:r>
            <a:r>
              <a:rPr lang="it-IT" dirty="0" smtClean="0"/>
              <a:t>. 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should</a:t>
            </a:r>
            <a:r>
              <a:rPr lang="it-IT" dirty="0" smtClean="0"/>
              <a:t> more or </a:t>
            </a:r>
            <a:r>
              <a:rPr lang="it-IT" dirty="0" err="1" smtClean="0"/>
              <a:t>less</a:t>
            </a:r>
            <a:r>
              <a:rPr lang="it-IT" dirty="0" smtClean="0"/>
              <a:t> </a:t>
            </a:r>
            <a:r>
              <a:rPr lang="it-IT" dirty="0" err="1" smtClean="0"/>
              <a:t>follow</a:t>
            </a:r>
            <a:r>
              <a:rPr lang="it-IT" dirty="0" smtClean="0"/>
              <a:t> the </a:t>
            </a:r>
            <a:r>
              <a:rPr lang="it-IT" dirty="0" err="1" smtClean="0"/>
              <a:t>structure</a:t>
            </a:r>
            <a:r>
              <a:rPr lang="it-IT" dirty="0" smtClean="0"/>
              <a:t> of </a:t>
            </a: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presentation</a:t>
            </a:r>
            <a:r>
              <a:rPr lang="it-IT" dirty="0" smtClean="0"/>
              <a:t>. 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 err="1" smtClean="0"/>
              <a:t>When</a:t>
            </a:r>
            <a:r>
              <a:rPr lang="it-IT" dirty="0" smtClean="0"/>
              <a:t> </a:t>
            </a:r>
            <a:r>
              <a:rPr lang="it-IT" dirty="0" err="1" smtClean="0"/>
              <a:t>inserting</a:t>
            </a:r>
            <a:r>
              <a:rPr lang="it-IT" dirty="0" smtClean="0"/>
              <a:t> FIGURES and PLOTS do </a:t>
            </a:r>
            <a:r>
              <a:rPr lang="it-IT" dirty="0" err="1" smtClean="0"/>
              <a:t>not</a:t>
            </a:r>
            <a:r>
              <a:rPr lang="it-IT" dirty="0" smtClean="0"/>
              <a:t> </a:t>
            </a:r>
            <a:r>
              <a:rPr lang="it-IT" dirty="0" err="1" smtClean="0"/>
              <a:t>forget</a:t>
            </a:r>
            <a:r>
              <a:rPr lang="it-IT" dirty="0" smtClean="0"/>
              <a:t>: </a:t>
            </a:r>
          </a:p>
          <a:p>
            <a:r>
              <a:rPr lang="it-IT" dirty="0" smtClean="0"/>
              <a:t>Title</a:t>
            </a:r>
          </a:p>
          <a:p>
            <a:r>
              <a:rPr lang="it-IT" dirty="0" err="1" smtClean="0"/>
              <a:t>Axis</a:t>
            </a:r>
            <a:r>
              <a:rPr lang="it-IT" dirty="0" smtClean="0"/>
              <a:t> </a:t>
            </a:r>
            <a:r>
              <a:rPr lang="it-IT" dirty="0" err="1" smtClean="0"/>
              <a:t>label</a:t>
            </a:r>
            <a:r>
              <a:rPr lang="it-IT" dirty="0" smtClean="0"/>
              <a:t> and </a:t>
            </a:r>
            <a:r>
              <a:rPr lang="it-IT" dirty="0" err="1" smtClean="0"/>
              <a:t>units</a:t>
            </a:r>
            <a:endParaRPr lang="it-IT" dirty="0" smtClean="0"/>
          </a:p>
          <a:p>
            <a:r>
              <a:rPr lang="it-IT" dirty="0" err="1" smtClean="0"/>
              <a:t>Caption</a:t>
            </a:r>
            <a:endParaRPr lang="it-IT" dirty="0" smtClean="0"/>
          </a:p>
          <a:p>
            <a:endParaRPr lang="it-IT" dirty="0"/>
          </a:p>
          <a:p>
            <a:pPr marL="0" indent="0">
              <a:buNone/>
            </a:pPr>
            <a:endParaRPr lang="it-IT" dirty="0" smtClean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38619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it-IT" dirty="0" err="1" smtClean="0">
                <a:latin typeface="Bebas Neue" pitchFamily="34" charset="0"/>
              </a:rPr>
              <a:t>Conclusions</a:t>
            </a:r>
            <a:endParaRPr lang="it-IT" dirty="0">
              <a:latin typeface="Bebas Neue" pitchFamily="34" charset="0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err="1" smtClean="0"/>
              <a:t>Conclusions</a:t>
            </a:r>
            <a:r>
              <a:rPr lang="it-IT" dirty="0" smtClean="0"/>
              <a:t>. </a:t>
            </a:r>
            <a:endParaRPr lang="it-IT" dirty="0"/>
          </a:p>
          <a:p>
            <a:pPr marL="0" indent="0">
              <a:buNone/>
            </a:pPr>
            <a:endParaRPr lang="it-IT" dirty="0" smtClean="0"/>
          </a:p>
          <a:p>
            <a:pPr marL="0" indent="0">
              <a:buNone/>
            </a:pPr>
            <a:r>
              <a:rPr lang="it-IT" dirty="0" err="1" smtClean="0"/>
              <a:t>What</a:t>
            </a:r>
            <a:r>
              <a:rPr lang="it-IT" dirty="0" smtClean="0"/>
              <a:t> are the </a:t>
            </a:r>
            <a:r>
              <a:rPr lang="it-IT" dirty="0" err="1" smtClean="0"/>
              <a:t>main</a:t>
            </a:r>
            <a:r>
              <a:rPr lang="it-IT" dirty="0" smtClean="0"/>
              <a:t> </a:t>
            </a:r>
            <a:r>
              <a:rPr lang="it-IT" dirty="0" err="1" smtClean="0"/>
              <a:t>outcome</a:t>
            </a:r>
            <a:r>
              <a:rPr lang="it-IT" dirty="0" smtClean="0"/>
              <a:t> of </a:t>
            </a:r>
            <a:r>
              <a:rPr lang="it-IT" dirty="0" err="1" smtClean="0"/>
              <a:t>your</a:t>
            </a:r>
            <a:r>
              <a:rPr lang="it-IT" dirty="0" smtClean="0"/>
              <a:t> work?</a:t>
            </a:r>
          </a:p>
          <a:p>
            <a:pPr marL="0" indent="0">
              <a:buNone/>
            </a:pPr>
            <a:r>
              <a:rPr lang="it-IT" dirty="0" smtClean="0"/>
              <a:t>Do </a:t>
            </a:r>
            <a:r>
              <a:rPr lang="it-IT" dirty="0" err="1" smtClean="0"/>
              <a:t>they</a:t>
            </a:r>
            <a:r>
              <a:rPr lang="it-IT" dirty="0" smtClean="0"/>
              <a:t> </a:t>
            </a:r>
            <a:r>
              <a:rPr lang="it-IT" dirty="0" err="1" smtClean="0"/>
              <a:t>reflect</a:t>
            </a:r>
            <a:r>
              <a:rPr lang="it-IT" dirty="0" smtClean="0"/>
              <a:t> the </a:t>
            </a:r>
            <a:r>
              <a:rPr lang="it-IT" dirty="0" err="1" smtClean="0"/>
              <a:t>objective</a:t>
            </a:r>
            <a:r>
              <a:rPr lang="it-IT" dirty="0" smtClean="0"/>
              <a:t> of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thesis</a:t>
            </a:r>
            <a:r>
              <a:rPr lang="it-IT" dirty="0" smtClean="0"/>
              <a:t>?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 err="1" smtClean="0"/>
              <a:t>Highlight</a:t>
            </a:r>
            <a:r>
              <a:rPr lang="it-IT" dirty="0" smtClean="0"/>
              <a:t> the 2/3 </a:t>
            </a:r>
            <a:r>
              <a:rPr lang="it-IT" dirty="0" err="1" smtClean="0"/>
              <a:t>most</a:t>
            </a:r>
            <a:r>
              <a:rPr lang="it-IT" dirty="0" smtClean="0"/>
              <a:t> </a:t>
            </a:r>
            <a:r>
              <a:rPr lang="it-IT" dirty="0" err="1" smtClean="0"/>
              <a:t>important</a:t>
            </a:r>
            <a:r>
              <a:rPr lang="it-IT" dirty="0" smtClean="0"/>
              <a:t> </a:t>
            </a:r>
            <a:r>
              <a:rPr lang="it-IT" dirty="0" err="1" smtClean="0"/>
              <a:t>emerging</a:t>
            </a:r>
            <a:r>
              <a:rPr lang="it-IT" dirty="0" smtClean="0"/>
              <a:t> </a:t>
            </a:r>
            <a:r>
              <a:rPr lang="it-IT" dirty="0" err="1" smtClean="0"/>
              <a:t>aspects</a:t>
            </a:r>
            <a:r>
              <a:rPr lang="it-IT" dirty="0" smtClean="0"/>
              <a:t> and </a:t>
            </a:r>
            <a:r>
              <a:rPr lang="it-IT" dirty="0" err="1" smtClean="0"/>
              <a:t>evaluate</a:t>
            </a:r>
            <a:r>
              <a:rPr lang="it-IT" dirty="0" smtClean="0"/>
              <a:t> the </a:t>
            </a:r>
            <a:r>
              <a:rPr lang="it-IT" dirty="0" err="1" smtClean="0"/>
              <a:t>overall</a:t>
            </a:r>
            <a:r>
              <a:rPr lang="it-IT" dirty="0" smtClean="0"/>
              <a:t> </a:t>
            </a:r>
            <a:r>
              <a:rPr lang="it-IT" dirty="0" err="1" smtClean="0"/>
              <a:t>outcome</a:t>
            </a:r>
            <a:r>
              <a:rPr lang="it-IT" dirty="0" smtClean="0"/>
              <a:t> of the </a:t>
            </a:r>
            <a:r>
              <a:rPr lang="it-IT" dirty="0" err="1" smtClean="0"/>
              <a:t>thesis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032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it-IT" dirty="0" smtClean="0">
                <a:latin typeface="Bebas Neue" pitchFamily="34" charset="0"/>
              </a:rPr>
              <a:t>FURTHER DEVELOPMENT</a:t>
            </a:r>
            <a:endParaRPr lang="it-IT" dirty="0">
              <a:latin typeface="Bebas Neue" pitchFamily="34" charset="0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smtClean="0"/>
              <a:t>Do </a:t>
            </a:r>
            <a:r>
              <a:rPr lang="it-IT" dirty="0" err="1" smtClean="0"/>
              <a:t>not</a:t>
            </a:r>
            <a:r>
              <a:rPr lang="it-IT" dirty="0" smtClean="0"/>
              <a:t> </a:t>
            </a:r>
            <a:r>
              <a:rPr lang="it-IT" dirty="0" err="1" smtClean="0"/>
              <a:t>forget</a:t>
            </a:r>
            <a:r>
              <a:rPr lang="it-IT" dirty="0" smtClean="0"/>
              <a:t> to </a:t>
            </a:r>
            <a:r>
              <a:rPr lang="it-IT" dirty="0" err="1" smtClean="0"/>
              <a:t>mention</a:t>
            </a:r>
            <a:r>
              <a:rPr lang="it-IT" dirty="0" smtClean="0"/>
              <a:t> </a:t>
            </a:r>
            <a:r>
              <a:rPr lang="it-IT" dirty="0" err="1" smtClean="0"/>
              <a:t>what</a:t>
            </a:r>
            <a:r>
              <a:rPr lang="it-IT" dirty="0" smtClean="0"/>
              <a:t> can be </a:t>
            </a:r>
            <a:r>
              <a:rPr lang="it-IT" dirty="0" err="1" smtClean="0"/>
              <a:t>improved</a:t>
            </a:r>
            <a:r>
              <a:rPr lang="it-IT" dirty="0" smtClean="0"/>
              <a:t> </a:t>
            </a:r>
            <a:r>
              <a:rPr lang="it-IT" dirty="0" err="1" smtClean="0"/>
              <a:t>through</a:t>
            </a:r>
            <a:r>
              <a:rPr lang="it-IT" dirty="0" smtClean="0"/>
              <a:t> new </a:t>
            </a:r>
            <a:r>
              <a:rPr lang="it-IT" dirty="0" err="1" smtClean="0"/>
              <a:t>research</a:t>
            </a:r>
            <a:r>
              <a:rPr lang="it-IT" dirty="0" smtClean="0"/>
              <a:t>. </a:t>
            </a:r>
            <a:r>
              <a:rPr lang="it-IT" dirty="0" err="1" smtClean="0"/>
              <a:t>Those</a:t>
            </a:r>
            <a:r>
              <a:rPr lang="it-IT" dirty="0" smtClean="0"/>
              <a:t> are </a:t>
            </a:r>
            <a:r>
              <a:rPr lang="it-IT" dirty="0" err="1" smtClean="0"/>
              <a:t>opportunities</a:t>
            </a:r>
            <a:r>
              <a:rPr lang="it-IT" dirty="0" smtClean="0"/>
              <a:t> for </a:t>
            </a:r>
            <a:r>
              <a:rPr lang="it-IT" dirty="0" err="1" smtClean="0"/>
              <a:t>further</a:t>
            </a:r>
            <a:r>
              <a:rPr lang="it-IT" dirty="0" smtClean="0"/>
              <a:t> </a:t>
            </a:r>
            <a:r>
              <a:rPr lang="it-IT" dirty="0" err="1" smtClean="0"/>
              <a:t>development</a:t>
            </a:r>
            <a:r>
              <a:rPr lang="it-IT" dirty="0" smtClean="0"/>
              <a:t>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608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it-IT" spc="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Outline</a:t>
            </a:r>
            <a:endParaRPr lang="it-IT" spc="300" dirty="0" smtClean="0">
              <a:solidFill>
                <a:schemeClr val="tx1">
                  <a:lumMod val="75000"/>
                  <a:lumOff val="25000"/>
                </a:schemeClr>
              </a:solidFill>
              <a:latin typeface="Bebas Neue" pitchFamily="34" charset="0"/>
            </a:endParaRPr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 smtClean="0">
                <a:latin typeface="Century Gothic" pitchFamily="34" charset="0"/>
              </a:rPr>
              <a:t>This</a:t>
            </a:r>
            <a:r>
              <a:rPr lang="it-IT" dirty="0" smtClean="0">
                <a:latin typeface="Century Gothic" pitchFamily="34" charset="0"/>
              </a:rPr>
              <a:t> </a:t>
            </a:r>
            <a:r>
              <a:rPr lang="it-IT" dirty="0" err="1" smtClean="0">
                <a:latin typeface="Century Gothic" pitchFamily="34" charset="0"/>
              </a:rPr>
              <a:t>is</a:t>
            </a:r>
            <a:r>
              <a:rPr lang="it-IT" dirty="0" smtClean="0">
                <a:latin typeface="Century Gothic" pitchFamily="34" charset="0"/>
              </a:rPr>
              <a:t> a </a:t>
            </a:r>
            <a:r>
              <a:rPr lang="it-IT" dirty="0" err="1" smtClean="0">
                <a:latin typeface="Century Gothic" pitchFamily="34" charset="0"/>
              </a:rPr>
              <a:t>simple</a:t>
            </a:r>
            <a:r>
              <a:rPr lang="it-IT" dirty="0" smtClean="0">
                <a:latin typeface="Century Gothic" pitchFamily="34" charset="0"/>
              </a:rPr>
              <a:t> list of the </a:t>
            </a:r>
            <a:r>
              <a:rPr lang="it-IT" dirty="0" err="1" smtClean="0">
                <a:latin typeface="Century Gothic" pitchFamily="34" charset="0"/>
              </a:rPr>
              <a:t>content</a:t>
            </a:r>
            <a:r>
              <a:rPr lang="it-IT" dirty="0" smtClean="0">
                <a:latin typeface="Century Gothic" pitchFamily="34" charset="0"/>
              </a:rPr>
              <a:t> of </a:t>
            </a:r>
            <a:r>
              <a:rPr lang="it-IT" dirty="0" err="1" smtClean="0">
                <a:latin typeface="Century Gothic" pitchFamily="34" charset="0"/>
              </a:rPr>
              <a:t>this</a:t>
            </a:r>
            <a:r>
              <a:rPr lang="it-IT" dirty="0" smtClean="0">
                <a:latin typeface="Century Gothic" pitchFamily="34" charset="0"/>
              </a:rPr>
              <a:t> </a:t>
            </a:r>
            <a:r>
              <a:rPr lang="it-IT" dirty="0" err="1" smtClean="0">
                <a:latin typeface="Century Gothic" pitchFamily="34" charset="0"/>
              </a:rPr>
              <a:t>presentation</a:t>
            </a:r>
            <a:endParaRPr lang="it-IT" dirty="0">
              <a:latin typeface="Century Gothic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it-IT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General </a:t>
            </a:r>
            <a:r>
              <a:rPr lang="it-IT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Topic</a:t>
            </a:r>
            <a:r>
              <a:rPr lang="it-IT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 and </a:t>
            </a:r>
            <a:r>
              <a:rPr lang="it-IT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Research</a:t>
            </a:r>
            <a:r>
              <a:rPr lang="it-IT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 </a:t>
            </a:r>
            <a:r>
              <a:rPr lang="it-IT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Question</a:t>
            </a:r>
            <a:endParaRPr lang="it-IT" dirty="0">
              <a:solidFill>
                <a:schemeClr val="tx1">
                  <a:lumMod val="75000"/>
                  <a:lumOff val="25000"/>
                </a:schemeClr>
              </a:solidFill>
              <a:latin typeface="Bebas Neue" pitchFamily="34" charset="0"/>
            </a:endParaRPr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an </a:t>
            </a:r>
            <a:r>
              <a:rPr lang="it-IT" dirty="0" err="1" smtClean="0"/>
              <a:t>introduction</a:t>
            </a:r>
            <a:r>
              <a:rPr lang="it-IT" dirty="0" smtClean="0"/>
              <a:t> to the </a:t>
            </a:r>
            <a:r>
              <a:rPr lang="it-IT" dirty="0" err="1" smtClean="0"/>
              <a:t>topic</a:t>
            </a:r>
            <a:r>
              <a:rPr lang="it-IT" dirty="0" smtClean="0"/>
              <a:t> of the </a:t>
            </a:r>
            <a:r>
              <a:rPr lang="it-IT" dirty="0" err="1" smtClean="0"/>
              <a:t>thesis</a:t>
            </a:r>
            <a:r>
              <a:rPr lang="it-IT" dirty="0" smtClean="0"/>
              <a:t>. The </a:t>
            </a:r>
            <a:r>
              <a:rPr lang="it-IT" dirty="0" err="1" smtClean="0"/>
              <a:t>research</a:t>
            </a:r>
            <a:r>
              <a:rPr lang="it-IT" dirty="0" smtClean="0"/>
              <a:t> </a:t>
            </a:r>
            <a:r>
              <a:rPr lang="it-IT" dirty="0" err="1" smtClean="0"/>
              <a:t>context</a:t>
            </a:r>
            <a:r>
              <a:rPr lang="it-IT" dirty="0" smtClean="0"/>
              <a:t> </a:t>
            </a:r>
            <a:r>
              <a:rPr lang="it-IT" dirty="0" err="1" smtClean="0"/>
              <a:t>has</a:t>
            </a:r>
            <a:r>
              <a:rPr lang="it-IT" dirty="0" smtClean="0"/>
              <a:t> to be </a:t>
            </a:r>
            <a:r>
              <a:rPr lang="it-IT" dirty="0" err="1" smtClean="0"/>
              <a:t>presented</a:t>
            </a:r>
            <a:r>
              <a:rPr lang="it-IT" dirty="0" smtClean="0"/>
              <a:t>, </a:t>
            </a:r>
            <a:r>
              <a:rPr lang="it-IT" dirty="0" err="1" smtClean="0"/>
              <a:t>together</a:t>
            </a:r>
            <a:r>
              <a:rPr lang="it-IT" dirty="0" smtClean="0"/>
              <a:t> with the </a:t>
            </a:r>
            <a:r>
              <a:rPr lang="it-IT" dirty="0" err="1" smtClean="0"/>
              <a:t>main</a:t>
            </a:r>
            <a:r>
              <a:rPr lang="it-IT" dirty="0" smtClean="0"/>
              <a:t> </a:t>
            </a:r>
            <a:r>
              <a:rPr lang="it-IT" dirty="0" err="1" smtClean="0"/>
              <a:t>reseach</a:t>
            </a:r>
            <a:r>
              <a:rPr lang="it-IT" dirty="0" smtClean="0"/>
              <a:t> </a:t>
            </a:r>
            <a:r>
              <a:rPr lang="it-IT" dirty="0" err="1" smtClean="0"/>
              <a:t>question</a:t>
            </a:r>
            <a:r>
              <a:rPr lang="it-IT" dirty="0" smtClean="0"/>
              <a:t>, i.e. the </a:t>
            </a:r>
            <a:r>
              <a:rPr lang="it-IT" dirty="0" err="1" smtClean="0"/>
              <a:t>problem</a:t>
            </a:r>
            <a:r>
              <a:rPr lang="it-IT" dirty="0" smtClean="0"/>
              <a:t>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5185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2636912"/>
            <a:ext cx="8229600" cy="634082"/>
          </a:xfrm>
        </p:spPr>
        <p:txBody>
          <a:bodyPr/>
          <a:lstStyle/>
          <a:p>
            <a:pPr algn="ctr"/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PHASE I</a:t>
            </a:r>
            <a:b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</a:br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/>
            </a:r>
            <a:b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</a:br>
            <a:r>
              <a:rPr lang="it-IT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framing</a:t>
            </a:r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 the work</a:t>
            </a:r>
            <a:b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</a:br>
            <a:endParaRPr lang="it-IT" dirty="0">
              <a:solidFill>
                <a:schemeClr val="tx1">
                  <a:lumMod val="75000"/>
                  <a:lumOff val="25000"/>
                </a:schemeClr>
              </a:solidFill>
              <a:latin typeface="Bebas Ne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07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State of the </a:t>
            </a:r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art REVIEW</a:t>
            </a:r>
            <a:endParaRPr lang="it-IT" dirty="0" smtClean="0">
              <a:solidFill>
                <a:schemeClr val="tx1">
                  <a:lumMod val="75000"/>
                  <a:lumOff val="25000"/>
                </a:schemeClr>
              </a:solidFill>
              <a:latin typeface="Bebas Neue" pitchFamily="34" charset="0"/>
            </a:endParaRPr>
          </a:p>
        </p:txBody>
      </p:sp>
      <p:sp>
        <p:nvSpPr>
          <p:cNvPr id="11" name="Segnaposto contenuto 1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0850" lvl="1" indent="6350">
              <a:buNone/>
            </a:pPr>
            <a:r>
              <a:rPr lang="it-IT" dirty="0" smtClean="0"/>
              <a:t>Presentation of the state of the art </a:t>
            </a:r>
            <a:r>
              <a:rPr lang="it-IT" dirty="0" err="1" smtClean="0"/>
              <a:t>literature</a:t>
            </a:r>
            <a:r>
              <a:rPr lang="it-IT" dirty="0" smtClean="0"/>
              <a:t> on the </a:t>
            </a:r>
            <a:r>
              <a:rPr lang="it-IT" dirty="0" err="1" smtClean="0"/>
              <a:t>topic</a:t>
            </a:r>
            <a:r>
              <a:rPr lang="it-IT" dirty="0" smtClean="0"/>
              <a:t> of </a:t>
            </a: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thesis</a:t>
            </a:r>
            <a:r>
              <a:rPr lang="it-IT" dirty="0" smtClean="0"/>
              <a:t>. </a:t>
            </a:r>
          </a:p>
          <a:p>
            <a:pPr lvl="1">
              <a:buNone/>
            </a:pPr>
            <a:endParaRPr lang="it-IT" dirty="0" smtClean="0"/>
          </a:p>
          <a:p>
            <a:pPr marL="450850" lvl="1" indent="6350">
              <a:buNone/>
            </a:pPr>
            <a:r>
              <a:rPr lang="it-IT" dirty="0" smtClean="0"/>
              <a:t>State-of-the-art </a:t>
            </a:r>
            <a:r>
              <a:rPr lang="it-IT" dirty="0" err="1" smtClean="0"/>
              <a:t>literature</a:t>
            </a:r>
            <a:r>
              <a:rPr lang="it-IT" dirty="0" smtClean="0"/>
              <a:t> </a:t>
            </a:r>
            <a:r>
              <a:rPr lang="it-IT" dirty="0" err="1" smtClean="0"/>
              <a:t>has</a:t>
            </a:r>
            <a:r>
              <a:rPr lang="it-IT" dirty="0" smtClean="0"/>
              <a:t> to be </a:t>
            </a:r>
            <a:r>
              <a:rPr lang="it-IT" dirty="0" err="1" smtClean="0"/>
              <a:t>classified</a:t>
            </a:r>
            <a:r>
              <a:rPr lang="it-IT" dirty="0" smtClean="0"/>
              <a:t> and </a:t>
            </a:r>
            <a:r>
              <a:rPr lang="it-IT" dirty="0" err="1" smtClean="0"/>
              <a:t>described</a:t>
            </a:r>
            <a:r>
              <a:rPr lang="it-IT" dirty="0" smtClean="0"/>
              <a:t> in </a:t>
            </a:r>
            <a:r>
              <a:rPr lang="it-IT" dirty="0" err="1" smtClean="0"/>
              <a:t>terms</a:t>
            </a:r>
            <a:r>
              <a:rPr lang="it-IT" dirty="0" smtClean="0"/>
              <a:t> of: </a:t>
            </a:r>
          </a:p>
          <a:p>
            <a:pPr lvl="2"/>
            <a:r>
              <a:rPr lang="it-IT" dirty="0" err="1" smtClean="0"/>
              <a:t>Methodology</a:t>
            </a:r>
            <a:endParaRPr lang="it-IT" dirty="0" smtClean="0"/>
          </a:p>
          <a:p>
            <a:pPr lvl="2"/>
            <a:r>
              <a:rPr lang="it-IT" dirty="0" err="1" smtClean="0"/>
              <a:t>Effectiveness</a:t>
            </a:r>
            <a:r>
              <a:rPr lang="it-IT" dirty="0" smtClean="0"/>
              <a:t> of the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methods</a:t>
            </a:r>
            <a:endParaRPr lang="it-IT" dirty="0" smtClean="0"/>
          </a:p>
          <a:p>
            <a:pPr lvl="2"/>
            <a:r>
              <a:rPr lang="it-IT" dirty="0" err="1" smtClean="0"/>
              <a:t>Pros</a:t>
            </a:r>
            <a:r>
              <a:rPr lang="it-IT" dirty="0" smtClean="0"/>
              <a:t>/</a:t>
            </a:r>
            <a:r>
              <a:rPr lang="it-IT" dirty="0" err="1" smtClean="0"/>
              <a:t>cons</a:t>
            </a:r>
            <a:endParaRPr lang="it-IT" dirty="0" smtClean="0"/>
          </a:p>
          <a:p>
            <a:pPr lvl="2"/>
            <a:r>
              <a:rPr lang="it-IT" dirty="0" err="1" smtClean="0"/>
              <a:t>Research</a:t>
            </a:r>
            <a:r>
              <a:rPr lang="it-IT" dirty="0" smtClean="0"/>
              <a:t> </a:t>
            </a:r>
            <a:r>
              <a:rPr lang="it-IT" dirty="0" err="1" smtClean="0"/>
              <a:t>opportunities</a:t>
            </a:r>
            <a:endParaRPr lang="it-IT" dirty="0" smtClean="0"/>
          </a:p>
          <a:p>
            <a:pPr marL="514350" lvl="1" indent="0">
              <a:buNone/>
            </a:pPr>
            <a:endParaRPr lang="it-IT" dirty="0"/>
          </a:p>
          <a:p>
            <a:pPr marL="514350" lvl="1" indent="0">
              <a:buNone/>
            </a:pPr>
            <a:r>
              <a:rPr lang="it-IT" dirty="0" smtClean="0"/>
              <a:t>For a </a:t>
            </a:r>
            <a:r>
              <a:rPr lang="it-IT" dirty="0" err="1" smtClean="0"/>
              <a:t>good</a:t>
            </a:r>
            <a:r>
              <a:rPr lang="it-IT" dirty="0" smtClean="0"/>
              <a:t> </a:t>
            </a:r>
            <a:r>
              <a:rPr lang="it-IT" dirty="0" err="1" smtClean="0"/>
              <a:t>example</a:t>
            </a:r>
            <a:r>
              <a:rPr lang="it-IT" dirty="0" smtClean="0"/>
              <a:t> of state of the art </a:t>
            </a:r>
            <a:r>
              <a:rPr lang="it-IT" dirty="0" err="1" smtClean="0"/>
              <a:t>review</a:t>
            </a:r>
            <a:r>
              <a:rPr lang="it-IT" dirty="0" smtClean="0"/>
              <a:t> </a:t>
            </a:r>
            <a:r>
              <a:rPr lang="it-IT" dirty="0" err="1" smtClean="0"/>
              <a:t>see</a:t>
            </a:r>
            <a:r>
              <a:rPr lang="it-IT" dirty="0" smtClean="0"/>
              <a:t> …</a:t>
            </a:r>
            <a:endParaRPr lang="it-IT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it-IT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Thesis</a:t>
            </a:r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 </a:t>
            </a:r>
            <a:r>
              <a:rPr lang="it-IT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challenges</a:t>
            </a:r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 and </a:t>
            </a:r>
            <a:r>
              <a:rPr lang="it-IT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contributions</a:t>
            </a:r>
            <a:endParaRPr lang="it-IT" dirty="0">
              <a:solidFill>
                <a:schemeClr val="tx1">
                  <a:lumMod val="75000"/>
                  <a:lumOff val="25000"/>
                </a:schemeClr>
              </a:solidFill>
              <a:latin typeface="Bebas Neue" pitchFamily="34" charset="0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err="1" smtClean="0"/>
              <a:t>Given</a:t>
            </a:r>
            <a:r>
              <a:rPr lang="it-IT" dirty="0" smtClean="0"/>
              <a:t> the state of the art </a:t>
            </a:r>
            <a:r>
              <a:rPr lang="it-IT" dirty="0" err="1" smtClean="0"/>
              <a:t>presented</a:t>
            </a:r>
            <a:r>
              <a:rPr lang="it-IT" dirty="0" smtClean="0"/>
              <a:t> </a:t>
            </a:r>
            <a:r>
              <a:rPr lang="it-IT" dirty="0" err="1" smtClean="0"/>
              <a:t>before</a:t>
            </a:r>
            <a:r>
              <a:rPr lang="it-IT" dirty="0" smtClean="0"/>
              <a:t>, and the open </a:t>
            </a:r>
            <a:r>
              <a:rPr lang="it-IT" dirty="0" err="1" smtClean="0"/>
              <a:t>challenges</a:t>
            </a:r>
            <a:r>
              <a:rPr lang="it-IT" dirty="0" smtClean="0"/>
              <a:t>, </a:t>
            </a: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thesis</a:t>
            </a:r>
            <a:r>
              <a:rPr lang="it-IT" dirty="0" smtClean="0"/>
              <a:t> </a:t>
            </a:r>
            <a:r>
              <a:rPr lang="it-IT" dirty="0" err="1" smtClean="0"/>
              <a:t>contributes</a:t>
            </a:r>
            <a:r>
              <a:rPr lang="it-IT" dirty="0" smtClean="0"/>
              <a:t> in: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 smtClean="0"/>
              <a:t>First </a:t>
            </a:r>
            <a:r>
              <a:rPr lang="it-IT" dirty="0" err="1" smtClean="0"/>
              <a:t>objective</a:t>
            </a:r>
            <a:r>
              <a:rPr lang="it-IT" dirty="0" smtClean="0"/>
              <a:t>/</a:t>
            </a:r>
            <a:r>
              <a:rPr lang="it-IT" dirty="0" err="1" smtClean="0"/>
              <a:t>contribution</a:t>
            </a:r>
            <a:endParaRPr lang="it-IT" dirty="0" smtClean="0"/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 smtClean="0"/>
              <a:t>Second </a:t>
            </a:r>
            <a:r>
              <a:rPr lang="it-IT" dirty="0" err="1" smtClean="0"/>
              <a:t>objective</a:t>
            </a:r>
            <a:r>
              <a:rPr lang="it-IT" dirty="0" smtClean="0"/>
              <a:t>/</a:t>
            </a:r>
            <a:r>
              <a:rPr lang="it-IT" dirty="0" err="1" smtClean="0"/>
              <a:t>contribution</a:t>
            </a:r>
            <a:endParaRPr lang="it-IT" dirty="0" smtClean="0"/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 smtClean="0"/>
              <a:t>Third </a:t>
            </a:r>
            <a:r>
              <a:rPr lang="it-IT" dirty="0" err="1" smtClean="0"/>
              <a:t>objective</a:t>
            </a:r>
            <a:r>
              <a:rPr lang="it-IT" dirty="0" smtClean="0"/>
              <a:t>/</a:t>
            </a:r>
            <a:r>
              <a:rPr lang="it-IT" dirty="0" err="1" smtClean="0"/>
              <a:t>contribution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59928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3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it-IT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Methods</a:t>
            </a:r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 and Tools</a:t>
            </a:r>
            <a:endParaRPr lang="it-IT" dirty="0">
              <a:solidFill>
                <a:schemeClr val="tx1">
                  <a:lumMod val="75000"/>
                  <a:lumOff val="25000"/>
                </a:schemeClr>
              </a:solidFill>
              <a:latin typeface="Bebas Neue" pitchFamily="34" charset="0"/>
            </a:endParaRPr>
          </a:p>
        </p:txBody>
      </p:sp>
      <p:sp>
        <p:nvSpPr>
          <p:cNvPr id="7" name="Segnaposto contenuto 6"/>
          <p:cNvSpPr>
            <a:spLocks noGrp="1"/>
          </p:cNvSpPr>
          <p:nvPr>
            <p:ph idx="1"/>
          </p:nvPr>
        </p:nvSpPr>
        <p:spPr>
          <a:xfrm>
            <a:off x="457200" y="1265237"/>
            <a:ext cx="8229600" cy="4612035"/>
          </a:xfrm>
        </p:spPr>
        <p:txBody>
          <a:bodyPr>
            <a:normAutofit/>
          </a:bodyPr>
          <a:lstStyle/>
          <a:p>
            <a:r>
              <a:rPr lang="it-IT" dirty="0" smtClean="0"/>
              <a:t>Here, the </a:t>
            </a:r>
            <a:r>
              <a:rPr lang="it-IT" dirty="0" err="1" smtClean="0"/>
              <a:t>methods</a:t>
            </a:r>
            <a:r>
              <a:rPr lang="it-IT" dirty="0" smtClean="0"/>
              <a:t> and </a:t>
            </a:r>
            <a:r>
              <a:rPr lang="it-IT" dirty="0" err="1" smtClean="0"/>
              <a:t>tools</a:t>
            </a:r>
            <a:r>
              <a:rPr lang="it-IT" dirty="0" smtClean="0"/>
              <a:t> of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thesis</a:t>
            </a:r>
            <a:r>
              <a:rPr lang="it-IT" dirty="0" smtClean="0"/>
              <a:t> are </a:t>
            </a:r>
            <a:r>
              <a:rPr lang="it-IT" dirty="0" err="1" smtClean="0"/>
              <a:t>described</a:t>
            </a:r>
            <a:r>
              <a:rPr lang="it-IT" dirty="0" smtClean="0"/>
              <a:t>.</a:t>
            </a:r>
          </a:p>
          <a:p>
            <a:r>
              <a:rPr lang="it-IT" dirty="0" err="1"/>
              <a:t>Flowchart</a:t>
            </a:r>
            <a:r>
              <a:rPr lang="it-IT" dirty="0"/>
              <a:t>/</a:t>
            </a:r>
            <a:r>
              <a:rPr lang="it-IT" dirty="0" err="1"/>
              <a:t>disgrams</a:t>
            </a:r>
            <a:r>
              <a:rPr lang="it-IT" dirty="0"/>
              <a:t> can help</a:t>
            </a:r>
          </a:p>
          <a:p>
            <a:pPr marL="0" indent="0">
              <a:buNone/>
            </a:pPr>
            <a:endParaRPr lang="it-IT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it-IT" dirty="0" smtClean="0">
                <a:latin typeface="Bebas Neue" pitchFamily="34" charset="0"/>
              </a:rPr>
              <a:t>Data and </a:t>
            </a:r>
            <a:r>
              <a:rPr lang="it-IT" dirty="0" smtClean="0">
                <a:latin typeface="Bebas Neue" pitchFamily="34" charset="0"/>
              </a:rPr>
              <a:t>Model </a:t>
            </a:r>
            <a:r>
              <a:rPr lang="it-IT" dirty="0" err="1" smtClean="0">
                <a:latin typeface="Bebas Neue" pitchFamily="34" charset="0"/>
              </a:rPr>
              <a:t>availability</a:t>
            </a:r>
            <a:endParaRPr lang="it-IT" dirty="0">
              <a:latin typeface="Bebas Neue" pitchFamily="34" charset="0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 smtClean="0"/>
              <a:t>After</a:t>
            </a:r>
            <a:r>
              <a:rPr lang="it-IT" dirty="0" smtClean="0"/>
              <a:t> </a:t>
            </a:r>
            <a:r>
              <a:rPr lang="it-IT" dirty="0" err="1" smtClean="0"/>
              <a:t>having</a:t>
            </a:r>
            <a:r>
              <a:rPr lang="it-IT" dirty="0" smtClean="0"/>
              <a:t> </a:t>
            </a:r>
            <a:r>
              <a:rPr lang="it-IT" dirty="0" err="1" smtClean="0"/>
              <a:t>described</a:t>
            </a:r>
            <a:r>
              <a:rPr lang="it-IT" dirty="0" smtClean="0"/>
              <a:t> the </a:t>
            </a:r>
            <a:r>
              <a:rPr lang="it-IT" dirty="0" err="1" smtClean="0"/>
              <a:t>metod</a:t>
            </a:r>
            <a:r>
              <a:rPr lang="it-IT" dirty="0" smtClean="0"/>
              <a:t>, </a:t>
            </a:r>
            <a:r>
              <a:rPr lang="it-IT" dirty="0" err="1" smtClean="0"/>
              <a:t>what</a:t>
            </a:r>
            <a:r>
              <a:rPr lang="it-IT" dirty="0" smtClean="0"/>
              <a:t> are the data </a:t>
            </a:r>
            <a:r>
              <a:rPr lang="it-IT" dirty="0" err="1" smtClean="0"/>
              <a:t>you</a:t>
            </a:r>
            <a:r>
              <a:rPr lang="it-IT" dirty="0" smtClean="0"/>
              <a:t> are </a:t>
            </a:r>
            <a:r>
              <a:rPr lang="it-IT" dirty="0" err="1" smtClean="0"/>
              <a:t>going</a:t>
            </a:r>
            <a:r>
              <a:rPr lang="it-IT" dirty="0" smtClean="0"/>
              <a:t> to use to test/</a:t>
            </a:r>
            <a:r>
              <a:rPr lang="it-IT" dirty="0" err="1" smtClean="0"/>
              <a:t>experiment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method</a:t>
            </a:r>
            <a:r>
              <a:rPr lang="it-IT" dirty="0" smtClean="0"/>
              <a:t>?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376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2636912"/>
            <a:ext cx="8229600" cy="634082"/>
          </a:xfrm>
        </p:spPr>
        <p:txBody>
          <a:bodyPr/>
          <a:lstStyle/>
          <a:p>
            <a:pPr algn="ctr"/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PHASE II</a:t>
            </a:r>
            <a:b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</a:br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/>
            </a:r>
            <a:b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</a:br>
            <a: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  <a:t>WORKPLAN AND EXPERIMENTS</a:t>
            </a:r>
            <a:br>
              <a:rPr lang="it-IT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bas Neue" pitchFamily="34" charset="0"/>
              </a:rPr>
            </a:br>
            <a:endParaRPr lang="it-IT" dirty="0">
              <a:solidFill>
                <a:schemeClr val="tx1">
                  <a:lumMod val="75000"/>
                  <a:lumOff val="25000"/>
                </a:schemeClr>
              </a:solidFill>
              <a:latin typeface="Bebas Ne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368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IL_template">
  <a:themeElements>
    <a:clrScheme name="HILab">
      <a:dk1>
        <a:sysClr val="windowText" lastClr="000000"/>
      </a:dk1>
      <a:lt1>
        <a:sysClr val="window" lastClr="FFFFFF"/>
      </a:lt1>
      <a:dk2>
        <a:srgbClr val="006699"/>
      </a:dk2>
      <a:lt2>
        <a:srgbClr val="EEECE1"/>
      </a:lt2>
      <a:accent1>
        <a:srgbClr val="4F6228"/>
      </a:accent1>
      <a:accent2>
        <a:srgbClr val="9BBB59"/>
      </a:accent2>
      <a:accent3>
        <a:srgbClr val="4BACC6"/>
      </a:accent3>
      <a:accent4>
        <a:srgbClr val="31859C"/>
      </a:accent4>
      <a:accent5>
        <a:srgbClr val="4BACC6"/>
      </a:accent5>
      <a:accent6>
        <a:srgbClr val="7F7F7F"/>
      </a:accent6>
      <a:hlink>
        <a:srgbClr val="70CFFF"/>
      </a:hlink>
      <a:folHlink>
        <a:srgbClr val="0066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65000"/>
              <a:lumOff val="35000"/>
            </a:schemeClr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HIL_template</Template>
  <TotalTime>4406</TotalTime>
  <Words>359</Words>
  <Application>Microsoft Office PowerPoint</Application>
  <PresentationFormat>Presentazione su schermo (4:3)</PresentationFormat>
  <Paragraphs>69</Paragraphs>
  <Slides>15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4" baseType="lpstr">
      <vt:lpstr>Arial</vt:lpstr>
      <vt:lpstr>Gill Sans Display MT Pro BdCn</vt:lpstr>
      <vt:lpstr>Bebas Neue</vt:lpstr>
      <vt:lpstr>Century Gothic</vt:lpstr>
      <vt:lpstr>ＭＳ Ｐゴシック</vt:lpstr>
      <vt:lpstr>Gill Sans MT Pro Medium</vt:lpstr>
      <vt:lpstr>Calibri</vt:lpstr>
      <vt:lpstr>Swiss 721</vt:lpstr>
      <vt:lpstr>HIL_template</vt:lpstr>
      <vt:lpstr>Presentazione standard di PowerPoint</vt:lpstr>
      <vt:lpstr>Outline</vt:lpstr>
      <vt:lpstr>General Topic and Research Question</vt:lpstr>
      <vt:lpstr>PHASE I  framing the work </vt:lpstr>
      <vt:lpstr>State of the art REVIEW</vt:lpstr>
      <vt:lpstr>Thesis challenges and contributions</vt:lpstr>
      <vt:lpstr>Methods and Tools</vt:lpstr>
      <vt:lpstr>Data and Model availability</vt:lpstr>
      <vt:lpstr>PHASE II  WORKPLAN AND EXPERIMENTS </vt:lpstr>
      <vt:lpstr>WORKPLAN</vt:lpstr>
      <vt:lpstr>PRELIMINARY Results</vt:lpstr>
      <vt:lpstr>PHASE III  FINAL STORYLINE </vt:lpstr>
      <vt:lpstr>STORYLINE</vt:lpstr>
      <vt:lpstr>Conclusions</vt:lpstr>
      <vt:lpstr>FURTHER DEVELOPMENT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Inaugurazione Hydroinformatics Lab</dc:title>
  <dc:creator>Politecnico di Milano</dc:creator>
  <cp:lastModifiedBy>Andre</cp:lastModifiedBy>
  <cp:revision>516</cp:revision>
  <cp:lastPrinted>2013-09-30T12:31:21Z</cp:lastPrinted>
  <dcterms:created xsi:type="dcterms:W3CDTF">2014-03-10T15:41:33Z</dcterms:created>
  <dcterms:modified xsi:type="dcterms:W3CDTF">2015-04-21T12:21:38Z</dcterms:modified>
</cp:coreProperties>
</file>

<file path=docProps/thumbnail.jpeg>
</file>